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8" r:id="rId3"/>
  </p:sldIdLst>
  <p:sldSz cx="7561263" cy="106934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000000"/>
          </p15:clr>
        </p15:guide>
        <p15:guide id="4" orient="horz" pos="6634" userDrawn="1">
          <p15:clr>
            <a:srgbClr val="000000"/>
          </p15:clr>
        </p15:guide>
        <p15:guide id="6" orient="horz" pos="420" userDrawn="1">
          <p15:clr>
            <a:srgbClr val="000000"/>
          </p15:clr>
        </p15:guide>
        <p15:guide id="8" pos="2382">
          <p15:clr>
            <a:srgbClr val="000000"/>
          </p15:clr>
        </p15:guide>
        <p15:guide id="9" pos="4649" userDrawn="1">
          <p15:clr>
            <a:srgbClr val="000000"/>
          </p15:clr>
        </p15:guide>
        <p15:guide id="11" pos="114" userDrawn="1">
          <p15:clr>
            <a:srgbClr val="000000"/>
          </p15:clr>
        </p15:guide>
      </p15:sldGuideLst>
    </p:ext>
    <p:ext uri="{2D200454-40CA-4A62-9FC3-DE9A4176ACB9}">
      <p15:notesGuideLst xmlns:p15="http://schemas.microsoft.com/office/powerpoint/2012/main">
        <p15:guide id="1" orient="horz" pos="3223">
          <p15:clr>
            <a:srgbClr val="000000"/>
          </p15:clr>
        </p15:guide>
        <p15:guide id="2" pos="2235">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flXb7hnJ0bBTAvqDbpozhS58V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E3E39-A450-4C06-89AB-BC638190A697}">
  <a:tblStyle styleId="{9F8E3E39-A450-4C06-89AB-BC638190A69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2E848D-2E94-4068-B1E4-2EB17B36511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276" y="52"/>
      </p:cViewPr>
      <p:guideLst>
        <p:guide orient="horz" pos="3368"/>
        <p:guide orient="horz" pos="6634"/>
        <p:guide orient="horz" pos="420"/>
        <p:guide pos="2382"/>
        <p:guide pos="4649"/>
        <p:guide pos="11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customschemas.google.com/relationships/presentationmetadata" Target="metadata"/><Relationship Id="rId4"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7" cy="512762"/>
          </a:xfrm>
          <a:prstGeom prst="rect">
            <a:avLst/>
          </a:prstGeom>
          <a:noFill/>
          <a:ln>
            <a:noFill/>
          </a:ln>
        </p:spPr>
        <p:txBody>
          <a:bodyPr spcFirstLastPara="1" wrap="square" lIns="99000" tIns="49500" rIns="99000" bIns="49500" anchor="t" anchorCtr="0">
            <a:noAutofit/>
          </a:bodyPr>
          <a:lstStyle>
            <a:lvl1pPr marR="0" lvl="0"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4312" y="0"/>
            <a:ext cx="3074987" cy="512762"/>
          </a:xfrm>
          <a:prstGeom prst="rect">
            <a:avLst/>
          </a:prstGeom>
          <a:noFill/>
          <a:ln>
            <a:noFill/>
          </a:ln>
        </p:spPr>
        <p:txBody>
          <a:bodyPr spcFirstLastPara="1" wrap="square" lIns="99000" tIns="49500" rIns="99000" bIns="49500" anchor="t" anchorCtr="0">
            <a:noAutofit/>
          </a:bodyPr>
          <a:lstStyle>
            <a:lvl1pPr marR="0" lvl="0"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2193925" y="766762"/>
            <a:ext cx="2711450"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7737" y="4860925"/>
            <a:ext cx="5203825" cy="4606925"/>
          </a:xfrm>
          <a:prstGeom prst="rect">
            <a:avLst/>
          </a:prstGeom>
          <a:noFill/>
          <a:ln>
            <a:noFill/>
          </a:ln>
        </p:spPr>
        <p:txBody>
          <a:bodyPr spcFirstLastPara="1" wrap="square" lIns="99000" tIns="49500" rIns="99000" bIns="495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3437"/>
            <a:ext cx="3074987" cy="511175"/>
          </a:xfrm>
          <a:prstGeom prst="rect">
            <a:avLst/>
          </a:prstGeom>
          <a:noFill/>
          <a:ln>
            <a:noFill/>
          </a:ln>
        </p:spPr>
        <p:txBody>
          <a:bodyPr spcFirstLastPara="1" wrap="square" lIns="99000" tIns="49500" rIns="99000" bIns="49500" anchor="b" anchorCtr="0">
            <a:noAutofit/>
          </a:bodyPr>
          <a:lstStyle>
            <a:lvl1pPr marR="0" lvl="0"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6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4312" y="9723437"/>
            <a:ext cx="3074987" cy="511175"/>
          </a:xfrm>
          <a:prstGeom prst="rect">
            <a:avLst/>
          </a:prstGeom>
          <a:noFill/>
          <a:ln>
            <a:noFill/>
          </a:ln>
        </p:spPr>
        <p:txBody>
          <a:bodyPr spcFirstLastPara="1" wrap="square" lIns="99000" tIns="49500" rIns="99000" bIns="4950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947737" y="4860925"/>
            <a:ext cx="5203825" cy="4606925"/>
          </a:xfrm>
          <a:prstGeom prst="rect">
            <a:avLst/>
          </a:prstGeom>
        </p:spPr>
        <p:txBody>
          <a:bodyPr spcFirstLastPara="1" wrap="square" lIns="99000" tIns="49500" rIns="99000" bIns="495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2193925" y="766763"/>
            <a:ext cx="271145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575ee5439e_0_32:notes"/>
          <p:cNvSpPr txBox="1">
            <a:spLocks noGrp="1"/>
          </p:cNvSpPr>
          <p:nvPr>
            <p:ph type="body" idx="1"/>
          </p:nvPr>
        </p:nvSpPr>
        <p:spPr>
          <a:xfrm>
            <a:off x="709930" y="4861435"/>
            <a:ext cx="5679300" cy="4605600"/>
          </a:xfrm>
          <a:prstGeom prst="rect">
            <a:avLst/>
          </a:prstGeom>
        </p:spPr>
        <p:txBody>
          <a:bodyPr spcFirstLastPara="1" wrap="square" lIns="99000" tIns="49500" rIns="99000" bIns="49500" anchor="t" anchorCtr="0">
            <a:noAutofit/>
          </a:bodyPr>
          <a:lstStyle/>
          <a:p>
            <a:pPr marL="0" lvl="0" indent="0" algn="l" rtl="0">
              <a:spcBef>
                <a:spcPts val="0"/>
              </a:spcBef>
              <a:spcAft>
                <a:spcPts val="0"/>
              </a:spcAft>
              <a:buNone/>
            </a:pPr>
            <a:endParaRPr/>
          </a:p>
        </p:txBody>
      </p:sp>
      <p:sp>
        <p:nvSpPr>
          <p:cNvPr id="43" name="Google Shape;43;g1575ee5439e_0_32:notes"/>
          <p:cNvSpPr>
            <a:spLocks noGrp="1" noRot="1" noChangeAspect="1"/>
          </p:cNvSpPr>
          <p:nvPr>
            <p:ph type="sldImg" idx="2"/>
          </p:nvPr>
        </p:nvSpPr>
        <p:spPr>
          <a:xfrm>
            <a:off x="2193925" y="768350"/>
            <a:ext cx="2713038"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1637043" y="2548359"/>
            <a:ext cx="6805137" cy="1782233"/>
          </a:xfrm>
          <a:prstGeom prst="rect">
            <a:avLst/>
          </a:prstGeom>
          <a:noFill/>
          <a:ln>
            <a:noFill/>
          </a:ln>
        </p:spPr>
        <p:txBody>
          <a:bodyPr spcFirstLastPara="1" wrap="square" lIns="99550" tIns="49775" rIns="99550" bIns="49775" anchor="t" anchorCtr="0">
            <a:noAutofit/>
          </a:bodyPr>
          <a:lstStyle>
            <a:lvl1pPr marR="0" lvl="0"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18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body" idx="1"/>
          </p:nvPr>
        </p:nvSpPr>
        <p:spPr>
          <a:xfrm>
            <a:off x="559864" y="2818762"/>
            <a:ext cx="6805137" cy="7056959"/>
          </a:xfrm>
          <a:prstGeom prst="rect">
            <a:avLst/>
          </a:prstGeom>
          <a:noFill/>
          <a:ln>
            <a:noFill/>
          </a:ln>
        </p:spPr>
        <p:txBody>
          <a:bodyPr spcFirstLastPara="1" wrap="square" lIns="99550" tIns="49775" rIns="99550" bIns="49775" anchor="t" anchorCtr="0">
            <a:noAutofit/>
          </a:bodyPr>
          <a:lstStyle>
            <a:lvl1pPr marL="457200" marR="0" lvl="0"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1pPr>
            <a:lvl2pPr marL="914400" marR="0" lvl="1"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g1575ee5439e_0_115"/>
          <p:cNvSpPr txBox="1">
            <a:spLocks noGrp="1"/>
          </p:cNvSpPr>
          <p:nvPr>
            <p:ph type="ctrTitle"/>
          </p:nvPr>
        </p:nvSpPr>
        <p:spPr>
          <a:xfrm>
            <a:off x="567094" y="1750055"/>
            <a:ext cx="6427200" cy="3723000"/>
          </a:xfrm>
          <a:prstGeom prst="rect">
            <a:avLst/>
          </a:prstGeom>
          <a:noFill/>
          <a:ln>
            <a:noFill/>
          </a:ln>
        </p:spPr>
        <p:txBody>
          <a:bodyPr spcFirstLastPara="1" wrap="square" lIns="116275" tIns="58125" rIns="116275" bIns="58125" anchor="b" anchorCtr="0">
            <a:normAutofit/>
          </a:bodyPr>
          <a:lstStyle>
            <a:lvl1pPr lvl="0" algn="ctr" rtl="0">
              <a:lnSpc>
                <a:spcPct val="90000"/>
              </a:lnSpc>
              <a:spcBef>
                <a:spcPts val="0"/>
              </a:spcBef>
              <a:spcAft>
                <a:spcPts val="0"/>
              </a:spcAft>
              <a:buClr>
                <a:schemeClr val="dk1"/>
              </a:buClr>
              <a:buSzPts val="4800"/>
              <a:buFont typeface="Calibri"/>
              <a:buChar char="●"/>
              <a:defRPr sz="4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 name="Google Shape;17;g1575ee5439e_0_115"/>
          <p:cNvSpPr txBox="1">
            <a:spLocks noGrp="1"/>
          </p:cNvSpPr>
          <p:nvPr>
            <p:ph type="subTitle" idx="1"/>
          </p:nvPr>
        </p:nvSpPr>
        <p:spPr>
          <a:xfrm>
            <a:off x="945156" y="5616511"/>
            <a:ext cx="5671200" cy="2581800"/>
          </a:xfrm>
          <a:prstGeom prst="rect">
            <a:avLst/>
          </a:prstGeom>
          <a:noFill/>
          <a:ln>
            <a:noFill/>
          </a:ln>
        </p:spPr>
        <p:txBody>
          <a:bodyPr spcFirstLastPara="1" wrap="square" lIns="116275" tIns="58125" rIns="116275" bIns="58125" anchor="t" anchorCtr="0">
            <a:normAutofit/>
          </a:bodyPr>
          <a:lstStyle>
            <a:lvl1pPr lvl="0" algn="ctr" rtl="0">
              <a:lnSpc>
                <a:spcPct val="90000"/>
              </a:lnSpc>
              <a:spcBef>
                <a:spcPts val="800"/>
              </a:spcBef>
              <a:spcAft>
                <a:spcPts val="0"/>
              </a:spcAft>
              <a:buClr>
                <a:schemeClr val="dk1"/>
              </a:buClr>
              <a:buSzPts val="1900"/>
              <a:buNone/>
              <a:defRPr sz="1900"/>
            </a:lvl1pPr>
            <a:lvl2pPr lvl="1" algn="ctr" rtl="0">
              <a:lnSpc>
                <a:spcPct val="90000"/>
              </a:lnSpc>
              <a:spcBef>
                <a:spcPts val="400"/>
              </a:spcBef>
              <a:spcAft>
                <a:spcPts val="0"/>
              </a:spcAft>
              <a:buClr>
                <a:schemeClr val="dk1"/>
              </a:buClr>
              <a:buSzPts val="1600"/>
              <a:buNone/>
              <a:defRPr sz="16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300"/>
              <a:buNone/>
              <a:defRPr sz="1300"/>
            </a:lvl4pPr>
            <a:lvl5pPr lvl="4" algn="ctr" rtl="0">
              <a:lnSpc>
                <a:spcPct val="90000"/>
              </a:lnSpc>
              <a:spcBef>
                <a:spcPts val="400"/>
              </a:spcBef>
              <a:spcAft>
                <a:spcPts val="0"/>
              </a:spcAft>
              <a:buClr>
                <a:schemeClr val="dk1"/>
              </a:buClr>
              <a:buSzPts val="1300"/>
              <a:buNone/>
              <a:defRPr sz="1300"/>
            </a:lvl5pPr>
            <a:lvl6pPr lvl="5" algn="ctr" rtl="0">
              <a:lnSpc>
                <a:spcPct val="90000"/>
              </a:lnSpc>
              <a:spcBef>
                <a:spcPts val="400"/>
              </a:spcBef>
              <a:spcAft>
                <a:spcPts val="0"/>
              </a:spcAft>
              <a:buClr>
                <a:schemeClr val="dk1"/>
              </a:buClr>
              <a:buSzPts val="1300"/>
              <a:buNone/>
              <a:defRPr sz="1300"/>
            </a:lvl6pPr>
            <a:lvl7pPr lvl="6" algn="ctr" rtl="0">
              <a:lnSpc>
                <a:spcPct val="90000"/>
              </a:lnSpc>
              <a:spcBef>
                <a:spcPts val="400"/>
              </a:spcBef>
              <a:spcAft>
                <a:spcPts val="0"/>
              </a:spcAft>
              <a:buClr>
                <a:schemeClr val="dk1"/>
              </a:buClr>
              <a:buSzPts val="1300"/>
              <a:buNone/>
              <a:defRPr sz="1300"/>
            </a:lvl7pPr>
            <a:lvl8pPr lvl="7" algn="ctr" rtl="0">
              <a:lnSpc>
                <a:spcPct val="90000"/>
              </a:lnSpc>
              <a:spcBef>
                <a:spcPts val="400"/>
              </a:spcBef>
              <a:spcAft>
                <a:spcPts val="0"/>
              </a:spcAft>
              <a:buClr>
                <a:schemeClr val="dk1"/>
              </a:buClr>
              <a:buSzPts val="1300"/>
              <a:buNone/>
              <a:defRPr sz="1300"/>
            </a:lvl8pPr>
            <a:lvl9pPr lvl="8" algn="ctr" rtl="0">
              <a:lnSpc>
                <a:spcPct val="90000"/>
              </a:lnSpc>
              <a:spcBef>
                <a:spcPts val="400"/>
              </a:spcBef>
              <a:spcAft>
                <a:spcPts val="0"/>
              </a:spcAft>
              <a:buClr>
                <a:schemeClr val="dk1"/>
              </a:buClr>
              <a:buSzPts val="1300"/>
              <a:buNone/>
              <a:defRPr sz="1300"/>
            </a:lvl9pPr>
          </a:lstStyle>
          <a:p>
            <a:endParaRPr/>
          </a:p>
        </p:txBody>
      </p:sp>
      <p:sp>
        <p:nvSpPr>
          <p:cNvPr id="18" name="Google Shape;18;g1575ee5439e_0_115"/>
          <p:cNvSpPr txBox="1">
            <a:spLocks noGrp="1"/>
          </p:cNvSpPr>
          <p:nvPr>
            <p:ph type="dt" idx="10"/>
          </p:nvPr>
        </p:nvSpPr>
        <p:spPr>
          <a:xfrm>
            <a:off x="519836" y="9911201"/>
            <a:ext cx="1701300" cy="569400"/>
          </a:xfrm>
          <a:prstGeom prst="rect">
            <a:avLst/>
          </a:prstGeom>
          <a:noFill/>
          <a:ln>
            <a:noFill/>
          </a:ln>
        </p:spPr>
        <p:txBody>
          <a:bodyPr spcFirstLastPara="1" wrap="square" lIns="116275" tIns="58125" rIns="116275" bIns="58125" anchor="ctr" anchorCtr="0">
            <a:noAutofit/>
          </a:bodyPr>
          <a:lstStyle>
            <a:lvl1pPr lvl="0" algn="l" rtl="0">
              <a:spcBef>
                <a:spcPts val="0"/>
              </a:spcBef>
              <a:spcAft>
                <a:spcPts val="0"/>
              </a:spcAft>
              <a:buSzPts val="1800"/>
              <a:buNone/>
              <a:defRPr sz="18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a:endParaRPr/>
          </a:p>
        </p:txBody>
      </p:sp>
      <p:sp>
        <p:nvSpPr>
          <p:cNvPr id="19" name="Google Shape;19;g1575ee5439e_0_115"/>
          <p:cNvSpPr txBox="1">
            <a:spLocks noGrp="1"/>
          </p:cNvSpPr>
          <p:nvPr>
            <p:ph type="ftr" idx="11"/>
          </p:nvPr>
        </p:nvSpPr>
        <p:spPr>
          <a:xfrm>
            <a:off x="2504664" y="9911201"/>
            <a:ext cx="2551800" cy="569400"/>
          </a:xfrm>
          <a:prstGeom prst="rect">
            <a:avLst/>
          </a:prstGeom>
          <a:noFill/>
          <a:ln>
            <a:noFill/>
          </a:ln>
        </p:spPr>
        <p:txBody>
          <a:bodyPr spcFirstLastPara="1" wrap="square" lIns="116275" tIns="58125" rIns="116275" bIns="58125" anchor="ctr" anchorCtr="0">
            <a:noAutofit/>
          </a:bodyPr>
          <a:lstStyle>
            <a:lvl1pPr lvl="0" algn="ctr" rtl="0">
              <a:spcBef>
                <a:spcPts val="0"/>
              </a:spcBef>
              <a:spcAft>
                <a:spcPts val="0"/>
              </a:spcAft>
              <a:buSzPts val="1800"/>
              <a:buNone/>
              <a:defRPr sz="18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a:endParaRPr/>
          </a:p>
        </p:txBody>
      </p:sp>
      <p:sp>
        <p:nvSpPr>
          <p:cNvPr id="20" name="Google Shape;20;g1575ee5439e_0_115"/>
          <p:cNvSpPr txBox="1">
            <a:spLocks noGrp="1"/>
          </p:cNvSpPr>
          <p:nvPr>
            <p:ph type="sldNum" idx="12"/>
          </p:nvPr>
        </p:nvSpPr>
        <p:spPr>
          <a:xfrm>
            <a:off x="5340133" y="9911201"/>
            <a:ext cx="1701300" cy="569400"/>
          </a:xfrm>
          <a:prstGeom prst="rect">
            <a:avLst/>
          </a:prstGeom>
          <a:noFill/>
          <a:ln>
            <a:noFill/>
          </a:ln>
        </p:spPr>
        <p:txBody>
          <a:bodyPr spcFirstLastPara="1" wrap="square" lIns="116275" tIns="58125" rIns="116275" bIns="58125" anchor="ctr" anchorCtr="0">
            <a:noAutofit/>
          </a:bodyPr>
          <a:lstStyle>
            <a:lvl1pPr marL="0" lvl="0" indent="0" algn="r" rtl="0">
              <a:spcBef>
                <a:spcPts val="0"/>
              </a:spcBef>
              <a:buNone/>
              <a:defRPr sz="1800"/>
            </a:lvl1pPr>
            <a:lvl2pPr marL="0" lvl="1" indent="0" algn="r" rtl="0">
              <a:spcBef>
                <a:spcPts val="0"/>
              </a:spcBef>
              <a:buNone/>
              <a:defRPr sz="1800"/>
            </a:lvl2pPr>
            <a:lvl3pPr marL="0" lvl="2" indent="0" algn="r" rtl="0">
              <a:spcBef>
                <a:spcPts val="0"/>
              </a:spcBef>
              <a:buNone/>
              <a:defRPr sz="1800"/>
            </a:lvl3pPr>
            <a:lvl4pPr marL="0" lvl="3" indent="0" algn="r" rtl="0">
              <a:spcBef>
                <a:spcPts val="0"/>
              </a:spcBef>
              <a:buNone/>
              <a:defRPr sz="1800"/>
            </a:lvl4pPr>
            <a:lvl5pPr marL="0" lvl="4" indent="0" algn="r" rtl="0">
              <a:spcBef>
                <a:spcPts val="0"/>
              </a:spcBef>
              <a:buNone/>
              <a:defRPr sz="1800"/>
            </a:lvl5pPr>
            <a:lvl6pPr marL="0" lvl="5" indent="0" algn="r" rtl="0">
              <a:spcBef>
                <a:spcPts val="0"/>
              </a:spcBef>
              <a:buNone/>
              <a:defRPr sz="1800"/>
            </a:lvl6pPr>
            <a:lvl7pPr marL="0" lvl="6" indent="0" algn="r" rtl="0">
              <a:spcBef>
                <a:spcPts val="0"/>
              </a:spcBef>
              <a:buNone/>
              <a:defRPr sz="1800"/>
            </a:lvl7pPr>
            <a:lvl8pPr marL="0" lvl="7" indent="0" algn="r" rtl="0">
              <a:spcBef>
                <a:spcPts val="0"/>
              </a:spcBef>
              <a:buNone/>
              <a:defRPr sz="1800"/>
            </a:lvl8pPr>
            <a:lvl9pPr marL="0" lvl="8" indent="0" algn="r" rtl="0">
              <a:spcBef>
                <a:spcPts val="0"/>
              </a:spcBef>
              <a:buNone/>
              <a:defRPr sz="18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4">
            <a:alphaModFix/>
          </a:blip>
          <a:srcRect/>
          <a:stretch/>
        </p:blipFill>
        <p:spPr>
          <a:xfrm>
            <a:off x="2470150" y="184150"/>
            <a:ext cx="2619375" cy="576262"/>
          </a:xfrm>
          <a:prstGeom prst="rect">
            <a:avLst/>
          </a:prstGeom>
          <a:noFill/>
          <a:ln>
            <a:noFill/>
          </a:ln>
        </p:spPr>
      </p:pic>
      <p:sp>
        <p:nvSpPr>
          <p:cNvPr id="11" name="Google Shape;11;p7"/>
          <p:cNvSpPr txBox="1"/>
          <p:nvPr/>
        </p:nvSpPr>
        <p:spPr>
          <a:xfrm>
            <a:off x="1795462" y="77787"/>
            <a:ext cx="3810000" cy="1149350"/>
          </a:xfrm>
          <a:prstGeom prst="rect">
            <a:avLst/>
          </a:prstGeom>
          <a:solidFill>
            <a:schemeClr val="lt1"/>
          </a:solidFill>
          <a:ln w="25400" cap="flat" cmpd="sng">
            <a:solidFill>
              <a:srgbClr val="FFFFFF"/>
            </a:solidFill>
            <a:prstDash val="solid"/>
            <a:miter lim="800000"/>
            <a:headEnd type="none" w="sm" len="sm"/>
            <a:tailEnd type="none" w="sm" len="sm"/>
          </a:ln>
        </p:spPr>
        <p:txBody>
          <a:bodyPr spcFirstLastPara="1" wrap="square" lIns="99550" tIns="49775" rIns="99550" bIns="49775" anchor="t" anchorCtr="0">
            <a:noAutofit/>
          </a:bodyPr>
          <a:lstStyle/>
          <a:p>
            <a:pPr marL="0" marR="0" lvl="0" indent="0" algn="l" rtl="0">
              <a:lnSpc>
                <a:spcPct val="100000"/>
              </a:lnSpc>
              <a:spcBef>
                <a:spcPts val="0"/>
              </a:spcBef>
              <a:spcAft>
                <a:spcPts val="0"/>
              </a:spcAft>
              <a:buNone/>
            </a:pPr>
            <a:endParaRPr sz="26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graphicFrame>
        <p:nvGraphicFramePr>
          <p:cNvPr id="25" name="Google Shape;25;p1"/>
          <p:cNvGraphicFramePr/>
          <p:nvPr>
            <p:extLst>
              <p:ext uri="{D42A27DB-BD31-4B8C-83A1-F6EECF244321}">
                <p14:modId xmlns:p14="http://schemas.microsoft.com/office/powerpoint/2010/main" val="3225275159"/>
              </p:ext>
            </p:extLst>
          </p:nvPr>
        </p:nvGraphicFramePr>
        <p:xfrm>
          <a:off x="180975" y="5149847"/>
          <a:ext cx="7199313" cy="5381627"/>
        </p:xfrm>
        <a:graphic>
          <a:graphicData uri="http://schemas.openxmlformats.org/drawingml/2006/table">
            <a:tbl>
              <a:tblPr>
                <a:noFill/>
                <a:tableStyleId>{9F8E3E39-A450-4C06-89AB-BC638190A697}</a:tableStyleId>
              </a:tblPr>
              <a:tblGrid>
                <a:gridCol w="1210624">
                  <a:extLst>
                    <a:ext uri="{9D8B030D-6E8A-4147-A177-3AD203B41FA5}">
                      <a16:colId xmlns:a16="http://schemas.microsoft.com/office/drawing/2014/main" val="20000"/>
                    </a:ext>
                  </a:extLst>
                </a:gridCol>
                <a:gridCol w="5988689">
                  <a:extLst>
                    <a:ext uri="{9D8B030D-6E8A-4147-A177-3AD203B41FA5}">
                      <a16:colId xmlns:a16="http://schemas.microsoft.com/office/drawing/2014/main" val="20001"/>
                    </a:ext>
                  </a:extLst>
                </a:gridCol>
              </a:tblGrid>
              <a:tr h="1517645">
                <a:tc>
                  <a:txBody>
                    <a:bodyPr/>
                    <a:lstStyle/>
                    <a:p>
                      <a:pPr marL="0" marR="0" lvl="0" indent="0" algn="ctr" rtl="0">
                        <a:lnSpc>
                          <a:spcPct val="100000"/>
                        </a:lnSpc>
                        <a:spcBef>
                          <a:spcPts val="0"/>
                        </a:spcBef>
                        <a:spcAft>
                          <a:spcPts val="0"/>
                        </a:spcAft>
                        <a:buClr>
                          <a:schemeClr val="dk1"/>
                        </a:buClr>
                        <a:buSzPts val="1600"/>
                        <a:buFont typeface="Calibri"/>
                        <a:buNone/>
                      </a:pPr>
                      <a:r>
                        <a:rPr lang="en-US" sz="1600" b="1" u="none" dirty="0">
                          <a:solidFill>
                            <a:schemeClr val="dk1"/>
                          </a:solidFill>
                          <a:latin typeface="Calibri"/>
                          <a:ea typeface="Calibri"/>
                          <a:cs typeface="Calibri"/>
                          <a:sym typeface="Calibri"/>
                        </a:rPr>
                        <a:t>Company</a:t>
                      </a:r>
                      <a:endParaRPr sz="1600" b="1"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r>
                        <a:rPr lang="en-US" sz="1600" b="1" u="none" dirty="0">
                          <a:solidFill>
                            <a:schemeClr val="dk1"/>
                          </a:solidFill>
                          <a:latin typeface="Calibri"/>
                          <a:ea typeface="Calibri"/>
                          <a:cs typeface="Calibri"/>
                          <a:sym typeface="Calibri"/>
                        </a:rPr>
                        <a:t>Overview</a:t>
                      </a:r>
                      <a:endParaRPr sz="1600" b="1" u="none" dirty="0">
                        <a:solidFill>
                          <a:schemeClr val="dk1"/>
                        </a:solidFill>
                        <a:latin typeface="Calibri"/>
                        <a:ea typeface="Calibri"/>
                        <a:cs typeface="Calibri"/>
                        <a:sym typeface="Calibri"/>
                      </a:endParaRPr>
                    </a:p>
                  </a:txBody>
                  <a:tcPr marL="3950"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Western Digital is helping to enrich and make people's Digital lives smarter.</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Western Digital develops and manufactures data storage devices built into smartphones, tablets, and notebook PCs around the world, as well as flash memory storage devices that support Web cloud services, IoT, and other applications. In the rapidly expanding world of digital content, Western Digital aims to contribute to enriching people's lives anytime, anywhere through various forms of digital storage.</a:t>
                      </a:r>
                      <a:endParaRPr sz="1200" dirty="0">
                        <a:solidFill>
                          <a:schemeClr val="dk1"/>
                        </a:solidFill>
                        <a:latin typeface="Calibri"/>
                        <a:ea typeface="Calibri"/>
                        <a:cs typeface="Calibri"/>
                        <a:sym typeface="Calibri"/>
                      </a:endParaRPr>
                    </a:p>
                  </a:txBody>
                  <a:tcPr marL="82675"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34659">
                <a:tc>
                  <a:txBody>
                    <a:bodyPr/>
                    <a:lstStyle/>
                    <a:p>
                      <a:pPr marL="0" marR="0" lvl="0" indent="0" algn="ctr" rtl="0">
                        <a:lnSpc>
                          <a:spcPct val="100000"/>
                        </a:lnSpc>
                        <a:spcBef>
                          <a:spcPts val="0"/>
                        </a:spcBef>
                        <a:spcAft>
                          <a:spcPts val="0"/>
                        </a:spcAft>
                        <a:buNone/>
                      </a:pPr>
                      <a:r>
                        <a:rPr lang="en-US" sz="1600" b="1" u="none" dirty="0">
                          <a:solidFill>
                            <a:schemeClr val="dk1"/>
                          </a:solidFill>
                          <a:latin typeface="Calibri"/>
                          <a:ea typeface="Calibri"/>
                          <a:cs typeface="Calibri"/>
                          <a:sym typeface="Calibri"/>
                        </a:rPr>
                        <a:t>What we do</a:t>
                      </a:r>
                      <a:endParaRPr sz="1600" b="1" u="none" dirty="0">
                        <a:solidFill>
                          <a:schemeClr val="dk1"/>
                        </a:solidFill>
                        <a:latin typeface="Calibri"/>
                        <a:ea typeface="Calibri"/>
                        <a:cs typeface="Calibri"/>
                        <a:sym typeface="Calibri"/>
                      </a:endParaRPr>
                    </a:p>
                  </a:txBody>
                  <a:tcPr marL="3950"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200" dirty="0">
                          <a:solidFill>
                            <a:schemeClr val="dk1"/>
                          </a:solidFill>
                          <a:latin typeface="Calibri"/>
                          <a:ea typeface="Calibri"/>
                          <a:cs typeface="Calibri"/>
                          <a:sym typeface="Calibri"/>
                        </a:rPr>
                        <a:t>Yokkaichi (Mie Prefecture) and </a:t>
                      </a:r>
                      <a:r>
                        <a:rPr lang="en-US" sz="1200" dirty="0" err="1">
                          <a:solidFill>
                            <a:schemeClr val="dk1"/>
                          </a:solidFill>
                          <a:latin typeface="Calibri"/>
                          <a:ea typeface="Calibri"/>
                          <a:cs typeface="Calibri"/>
                          <a:sym typeface="Calibri"/>
                        </a:rPr>
                        <a:t>Ofuna</a:t>
                      </a:r>
                      <a:r>
                        <a:rPr lang="en-US" sz="1200" dirty="0">
                          <a:solidFill>
                            <a:schemeClr val="dk1"/>
                          </a:solidFill>
                          <a:latin typeface="Calibri"/>
                          <a:ea typeface="Calibri"/>
                          <a:cs typeface="Calibri"/>
                          <a:sym typeface="Calibri"/>
                        </a:rPr>
                        <a:t> (Kanagawa Prefecture) are engaged in the development of the world's most advanced flash memory.</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chemeClr val="dk1"/>
                          </a:solidFill>
                          <a:latin typeface="Calibri"/>
                          <a:ea typeface="Calibri"/>
                          <a:cs typeface="Calibri"/>
                          <a:sym typeface="Calibri"/>
                        </a:rPr>
                        <a:t>World-class engineers are in charge of device process development, circuit design, prototyping, evaluation, mass production and yield improvement. Our job is to commercialize more reliable, large-capacity and small-sized memories in cooperation with other locations such as the United States.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dirty="0">
                          <a:solidFill>
                            <a:schemeClr val="dk1"/>
                          </a:solidFill>
                          <a:latin typeface="Calibri"/>
                          <a:ea typeface="Calibri"/>
                          <a:cs typeface="Calibri"/>
                          <a:sym typeface="Calibri"/>
                        </a:rPr>
                        <a:t>The Yokkaichi plant is one of the world's largest semiconductor plants and is the most important development site for flash memory technology among our company's global facilities. Since 2002, we have invested a cumulative total of over $13 billion (= 1.45 trillion yen) in the Yokkaichi Plant. This is our company's commitment to Japan.</a:t>
                      </a:r>
                      <a:endParaRPr sz="1200" dirty="0">
                        <a:solidFill>
                          <a:schemeClr val="dk1"/>
                        </a:solidFill>
                        <a:latin typeface="Calibri"/>
                        <a:ea typeface="Calibri"/>
                        <a:cs typeface="Calibri"/>
                        <a:sym typeface="Calibri"/>
                      </a:endParaRPr>
                    </a:p>
                  </a:txBody>
                  <a:tcPr marL="82675"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5799">
                <a:tc>
                  <a:txBody>
                    <a:bodyPr/>
                    <a:lstStyle/>
                    <a:p>
                      <a:pPr marL="0" marR="0" lvl="0" indent="0" algn="ctr" rtl="0">
                        <a:lnSpc>
                          <a:spcPct val="10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Working Location</a:t>
                      </a:r>
                      <a:endParaRPr sz="1600" u="none" dirty="0"/>
                    </a:p>
                  </a:txBody>
                  <a:tcPr marL="3950"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Yokkaichi (Mie Prefecture), Ofuna (Kanagawa Prefecture)</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*There is a possibility of relocation domestically/overseas."</a:t>
                      </a:r>
                      <a:endParaRPr sz="1200">
                        <a:solidFill>
                          <a:schemeClr val="dk1"/>
                        </a:solidFill>
                        <a:latin typeface="Calibri"/>
                        <a:ea typeface="Calibri"/>
                        <a:cs typeface="Calibri"/>
                        <a:sym typeface="Calibri"/>
                      </a:endParaRPr>
                    </a:p>
                  </a:txBody>
                  <a:tcPr marL="82675"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73524">
                <a:tc>
                  <a:txBody>
                    <a:bodyPr/>
                    <a:lstStyle/>
                    <a:p>
                      <a:pPr marL="0" marR="0" lvl="0" indent="0" algn="ctr" rtl="0">
                        <a:lnSpc>
                          <a:spcPct val="10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Selection Process</a:t>
                      </a:r>
                      <a:endParaRPr sz="1600" u="none" dirty="0"/>
                    </a:p>
                  </a:txBody>
                  <a:tcPr marL="3950"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600"/>
                        <a:buFont typeface="Calibri"/>
                        <a:buNone/>
                      </a:pPr>
                      <a:r>
                        <a:rPr lang="en-US" sz="1200" dirty="0">
                          <a:solidFill>
                            <a:schemeClr val="dk1"/>
                          </a:solidFill>
                          <a:latin typeface="Calibri"/>
                          <a:ea typeface="Calibri"/>
                          <a:cs typeface="Calibri"/>
                          <a:sym typeface="Calibri"/>
                        </a:rPr>
                        <a:t>Dead Line : Nov 20(Sun) 2022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Application ==&gt; Aptitude Test ==&gt; CV Screening ==&gt; 2 Interviews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Interview</a:t>
                      </a:r>
                      <a:r>
                        <a:rPr lang="ja-JP" altLang="en-US"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data</a:t>
                      </a:r>
                      <a:r>
                        <a:rPr lang="en-US" sz="1200" dirty="0" err="1">
                          <a:solidFill>
                            <a:schemeClr val="dk1"/>
                          </a:solidFill>
                          <a:latin typeface="Calibri"/>
                          <a:ea typeface="Calibri"/>
                          <a:cs typeface="Calibri"/>
                          <a:sym typeface="Calibri"/>
                        </a:rPr>
                        <a:t>：Nov</a:t>
                      </a:r>
                      <a:r>
                        <a:rPr lang="en-US" sz="1200" dirty="0">
                          <a:solidFill>
                            <a:schemeClr val="dk1"/>
                          </a:solidFill>
                          <a:latin typeface="Calibri"/>
                          <a:ea typeface="Calibri"/>
                          <a:cs typeface="Calibri"/>
                          <a:sym typeface="Calibri"/>
                        </a:rPr>
                        <a:t> 29 (Sat) 2022 </a:t>
                      </a:r>
                      <a:r>
                        <a:rPr lang="en-US" altLang="ja-JP" sz="1200" dirty="0">
                          <a:solidFill>
                            <a:schemeClr val="dk1"/>
                          </a:solidFill>
                          <a:latin typeface="Calibri"/>
                          <a:ea typeface="Calibri"/>
                          <a:cs typeface="Calibri"/>
                          <a:sym typeface="Calibri"/>
                        </a:rPr>
                        <a:t>※Online</a:t>
                      </a:r>
                      <a:endParaRPr lang="en-US" sz="1200" baseline="30000" dirty="0">
                        <a:solidFill>
                          <a:schemeClr val="dk1"/>
                        </a:solidFill>
                        <a:latin typeface="Calibri"/>
                        <a:ea typeface="Calibri"/>
                        <a:cs typeface="Calibri"/>
                        <a:sym typeface="Calibri"/>
                      </a:endParaRPr>
                    </a:p>
                  </a:txBody>
                  <a:tcPr marL="82675" marR="3950" marT="39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26" name="Google Shape;26;p1"/>
          <p:cNvGraphicFramePr/>
          <p:nvPr>
            <p:extLst>
              <p:ext uri="{D42A27DB-BD31-4B8C-83A1-F6EECF244321}">
                <p14:modId xmlns:p14="http://schemas.microsoft.com/office/powerpoint/2010/main" val="2477630707"/>
              </p:ext>
            </p:extLst>
          </p:nvPr>
        </p:nvGraphicFramePr>
        <p:xfrm>
          <a:off x="180975" y="686277"/>
          <a:ext cx="7199313" cy="3205157"/>
        </p:xfrm>
        <a:graphic>
          <a:graphicData uri="http://schemas.openxmlformats.org/drawingml/2006/table">
            <a:tbl>
              <a:tblPr>
                <a:noFill/>
                <a:tableStyleId>{9F8E3E39-A450-4C06-89AB-BC638190A697}</a:tableStyleId>
              </a:tblPr>
              <a:tblGrid>
                <a:gridCol w="7199313">
                  <a:extLst>
                    <a:ext uri="{9D8B030D-6E8A-4147-A177-3AD203B41FA5}">
                      <a16:colId xmlns:a16="http://schemas.microsoft.com/office/drawing/2014/main" val="20000"/>
                    </a:ext>
                  </a:extLst>
                </a:gridCol>
              </a:tblGrid>
              <a:tr h="58895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2000" b="0" i="0" u="none" dirty="0">
                          <a:solidFill>
                            <a:schemeClr val="lt1"/>
                          </a:solidFill>
                          <a:latin typeface="Calibri"/>
                          <a:ea typeface="Calibri"/>
                          <a:cs typeface="Calibri"/>
                          <a:sym typeface="Calibri"/>
                        </a:rPr>
                        <a:t>Full-time Global Recruiting 202</a:t>
                      </a:r>
                      <a:r>
                        <a:rPr lang="en-US" altLang="ja-JP" sz="2000" dirty="0">
                          <a:solidFill>
                            <a:schemeClr val="lt1"/>
                          </a:solidFill>
                          <a:latin typeface="Calibri"/>
                          <a:ea typeface="Calibri"/>
                          <a:cs typeface="Calibri"/>
                          <a:sym typeface="Calibri"/>
                        </a:rPr>
                        <a:t>3</a:t>
                      </a:r>
                      <a:endParaRPr lang="en-US" altLang="ja-JP" sz="2000" dirty="0"/>
                    </a:p>
                  </a:txBody>
                  <a:tcPr marL="82700" marR="3950" marT="39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616206">
                <a:tc>
                  <a:txBody>
                    <a:bodyPr/>
                    <a:lstStyle/>
                    <a:p>
                      <a:pPr marL="0" marR="0" lvl="0" indent="0" algn="ctr" rtl="0">
                        <a:lnSpc>
                          <a:spcPct val="100000"/>
                        </a:lnSpc>
                        <a:spcBef>
                          <a:spcPts val="0"/>
                        </a:spcBef>
                        <a:spcAft>
                          <a:spcPts val="0"/>
                        </a:spcAft>
                        <a:buClr>
                          <a:srgbClr val="C00000"/>
                        </a:buClr>
                        <a:buSzPts val="1200"/>
                        <a:buFont typeface="Calibri"/>
                        <a:buNone/>
                      </a:pPr>
                      <a:r>
                        <a:rPr lang="en-US" sz="1200" b="0" i="0" u="none" dirty="0">
                          <a:solidFill>
                            <a:srgbClr val="C00000"/>
                          </a:solidFill>
                          <a:latin typeface="Calibri"/>
                          <a:ea typeface="Calibri"/>
                          <a:cs typeface="Calibri"/>
                          <a:sym typeface="Calibri"/>
                        </a:rPr>
                        <a:t> </a:t>
                      </a:r>
                      <a:endParaRPr dirty="0"/>
                    </a:p>
                  </a:txBody>
                  <a:tcPr marL="82700" marR="3950" marT="39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 name="Google Shape;28;p1"/>
          <p:cNvSpPr txBox="1"/>
          <p:nvPr/>
        </p:nvSpPr>
        <p:spPr>
          <a:xfrm>
            <a:off x="-5446483" y="6156573"/>
            <a:ext cx="71373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endParaRPr sz="700">
              <a:latin typeface="Calibri" panose="020F0502020204030204" pitchFamily="34" charset="0"/>
              <a:cs typeface="Calibri" panose="020F0502020204030204" pitchFamily="34" charset="0"/>
            </a:endParaRPr>
          </a:p>
        </p:txBody>
      </p:sp>
      <p:pic>
        <p:nvPicPr>
          <p:cNvPr id="31" name="Google Shape;31;p1"/>
          <p:cNvPicPr preferRelativeResize="0"/>
          <p:nvPr/>
        </p:nvPicPr>
        <p:blipFill>
          <a:blip r:embed="rId3">
            <a:alphaModFix/>
          </a:blip>
          <a:stretch>
            <a:fillRect/>
          </a:stretch>
        </p:blipFill>
        <p:spPr>
          <a:xfrm>
            <a:off x="1719744" y="-179850"/>
            <a:ext cx="4121775" cy="1075300"/>
          </a:xfrm>
          <a:prstGeom prst="rect">
            <a:avLst/>
          </a:prstGeom>
          <a:noFill/>
          <a:ln>
            <a:noFill/>
          </a:ln>
        </p:spPr>
      </p:pic>
      <p:pic>
        <p:nvPicPr>
          <p:cNvPr id="3" name="図 2">
            <a:extLst>
              <a:ext uri="{FF2B5EF4-FFF2-40B4-BE49-F238E27FC236}">
                <a16:creationId xmlns:a16="http://schemas.microsoft.com/office/drawing/2014/main" id="{ABEAEA9F-5453-91B5-733A-89C4A5690224}"/>
              </a:ext>
            </a:extLst>
          </p:cNvPr>
          <p:cNvPicPr>
            <a:picLocks noChangeAspect="1"/>
          </p:cNvPicPr>
          <p:nvPr/>
        </p:nvPicPr>
        <p:blipFill rotWithShape="1">
          <a:blip r:embed="rId4"/>
          <a:srcRect l="5560" t="16512" r="6018" b="19035"/>
          <a:stretch/>
        </p:blipFill>
        <p:spPr>
          <a:xfrm>
            <a:off x="249237" y="1450844"/>
            <a:ext cx="7043929" cy="547751"/>
          </a:xfrm>
          <a:prstGeom prst="rect">
            <a:avLst/>
          </a:prstGeom>
        </p:spPr>
      </p:pic>
      <p:pic>
        <p:nvPicPr>
          <p:cNvPr id="1028" name="Picture 4">
            <a:extLst>
              <a:ext uri="{FF2B5EF4-FFF2-40B4-BE49-F238E27FC236}">
                <a16:creationId xmlns:a16="http://schemas.microsoft.com/office/drawing/2014/main" id="{4265BB37-E2E0-2D7A-63AF-3EFA43A4C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18" y="2090069"/>
            <a:ext cx="7216800" cy="305763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0D713C1D-D9B1-BFC0-65AA-C081AA4289A8}"/>
              </a:ext>
            </a:extLst>
          </p:cNvPr>
          <p:cNvSpPr/>
          <p:nvPr/>
        </p:nvSpPr>
        <p:spPr>
          <a:xfrm>
            <a:off x="173818" y="4230477"/>
            <a:ext cx="7213627" cy="91722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Google Shape;27;p1"/>
          <p:cNvSpPr txBox="1"/>
          <p:nvPr/>
        </p:nvSpPr>
        <p:spPr>
          <a:xfrm>
            <a:off x="249237" y="4352334"/>
            <a:ext cx="6944776" cy="673510"/>
          </a:xfrm>
          <a:prstGeom prst="rect">
            <a:avLst/>
          </a:prstGeom>
          <a:noFill/>
          <a:ln>
            <a:noFill/>
          </a:ln>
        </p:spPr>
        <p:txBody>
          <a:bodyPr spcFirstLastPara="1" wrap="square" lIns="91425" tIns="45700" rIns="91425" bIns="45700" anchor="ctr" anchorCtr="0">
            <a:noAutofit/>
          </a:bodyPr>
          <a:lstStyle/>
          <a:p>
            <a:pPr marL="0" marR="0" lvl="0" indent="0" algn="l" rtl="0">
              <a:lnSpc>
                <a:spcPct val="90909"/>
              </a:lnSpc>
              <a:spcBef>
                <a:spcPts val="0"/>
              </a:spcBef>
              <a:spcAft>
                <a:spcPts val="0"/>
              </a:spcAft>
              <a:buClr>
                <a:srgbClr val="FFFF00"/>
              </a:buClr>
              <a:buSzPts val="2200"/>
              <a:buFont typeface="Calibri"/>
              <a:buNone/>
            </a:pPr>
            <a:r>
              <a:rPr lang="en-US" sz="1800" b="1" i="0" u="none" dirty="0">
                <a:solidFill>
                  <a:srgbClr val="6FA8DC"/>
                </a:solidFill>
                <a:latin typeface="Calibri" panose="020F0502020204030204" pitchFamily="34" charset="0"/>
                <a:ea typeface="Calibri"/>
                <a:cs typeface="Calibri" panose="020F0502020204030204" pitchFamily="34" charset="0"/>
                <a:sym typeface="Calibri"/>
              </a:rPr>
              <a:t>Application</a:t>
            </a:r>
            <a:r>
              <a:rPr lang="en-US" sz="1800" b="1" i="0" u="none" dirty="0">
                <a:solidFill>
                  <a:srgbClr val="00B0F0"/>
                </a:solidFill>
                <a:latin typeface="Calibri" panose="020F0502020204030204" pitchFamily="34" charset="0"/>
                <a:ea typeface="Calibri"/>
                <a:cs typeface="Calibri" panose="020F0502020204030204" pitchFamily="34" charset="0"/>
                <a:sym typeface="Calibri"/>
              </a:rPr>
              <a:t>:</a:t>
            </a:r>
            <a:r>
              <a:rPr lang="ja-JP" altLang="en-US" sz="1800" b="1" dirty="0">
                <a:solidFill>
                  <a:srgbClr val="00B0F0"/>
                </a:solidFill>
                <a:latin typeface="Calibri" panose="020F0502020204030204" pitchFamily="34" charset="0"/>
                <a:ea typeface="Calibri"/>
                <a:cs typeface="Calibri" panose="020F0502020204030204" pitchFamily="34" charset="0"/>
                <a:sym typeface="Calibri"/>
              </a:rPr>
              <a:t> </a:t>
            </a:r>
            <a:r>
              <a:rPr lang="en-US" sz="1800" b="1" i="0" u="none" dirty="0">
                <a:solidFill>
                  <a:srgbClr val="00B0F0"/>
                </a:solidFill>
                <a:latin typeface="Calibri" panose="020F0502020204030204" pitchFamily="34" charset="0"/>
                <a:ea typeface="Calibri"/>
                <a:cs typeface="Calibri" panose="020F0502020204030204" pitchFamily="34" charset="0"/>
                <a:sym typeface="Calibri"/>
                <a:hlinkClick r:id="rId6">
                  <a:extLst>
                    <a:ext uri="{A12FA001-AC4F-418D-AE19-62706E023703}">
                      <ahyp:hlinkClr xmlns:ahyp="http://schemas.microsoft.com/office/drawing/2018/hyperlinkcolor" val="tx"/>
                    </a:ext>
                  </a:extLst>
                </a:hlinkClick>
              </a:rPr>
              <a:t>https://www.wjx.cn/vm/hCM0jHU.aspx</a:t>
            </a:r>
            <a:endParaRPr lang="en-US" sz="1800" b="1" i="0" u="none" dirty="0">
              <a:solidFill>
                <a:srgbClr val="00B0F0"/>
              </a:solidFill>
              <a:latin typeface="Calibri" panose="020F0502020204030204" pitchFamily="34" charset="0"/>
              <a:ea typeface="Calibri"/>
              <a:cs typeface="Calibri" panose="020F0502020204030204" pitchFamily="34" charset="0"/>
              <a:sym typeface="Calibri"/>
            </a:endParaRPr>
          </a:p>
          <a:p>
            <a:pPr marL="0" marR="0" lvl="0" indent="0" algn="l" rtl="0">
              <a:lnSpc>
                <a:spcPct val="90909"/>
              </a:lnSpc>
              <a:spcBef>
                <a:spcPts val="0"/>
              </a:spcBef>
              <a:spcAft>
                <a:spcPts val="0"/>
              </a:spcAft>
              <a:buClr>
                <a:srgbClr val="FFFF00"/>
              </a:buClr>
              <a:buSzPts val="2200"/>
              <a:buFont typeface="Calibri"/>
              <a:buNone/>
            </a:pPr>
            <a:r>
              <a:rPr lang="en-US" sz="1800" b="1" dirty="0">
                <a:solidFill>
                  <a:srgbClr val="6FA8DC"/>
                </a:solidFill>
                <a:latin typeface="Calibri" panose="020F0502020204030204" pitchFamily="34" charset="0"/>
                <a:ea typeface="Calibri"/>
                <a:cs typeface="Calibri" panose="020F0502020204030204" pitchFamily="34" charset="0"/>
                <a:sym typeface="Calibri"/>
              </a:rPr>
              <a:t>Deadline: Nov 20(Sun) 2022</a:t>
            </a:r>
            <a:r>
              <a:rPr lang="en-US" sz="1800" b="1" i="0" u="none" dirty="0">
                <a:solidFill>
                  <a:srgbClr val="6FA8DC"/>
                </a:solidFill>
                <a:latin typeface="Calibri" panose="020F0502020204030204" pitchFamily="34" charset="0"/>
                <a:ea typeface="Calibri"/>
                <a:cs typeface="Calibri" panose="020F0502020204030204" pitchFamily="34" charset="0"/>
                <a:sym typeface="Calibri"/>
              </a:rPr>
              <a:t>                                    </a:t>
            </a:r>
            <a:endParaRPr sz="1100" dirty="0">
              <a:solidFill>
                <a:srgbClr val="6FA8DC"/>
              </a:solidFill>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9B185445-4962-C2D5-29AE-30B96F49E94B}"/>
              </a:ext>
            </a:extLst>
          </p:cNvPr>
          <p:cNvPicPr>
            <a:picLocks noChangeAspect="1"/>
          </p:cNvPicPr>
          <p:nvPr/>
        </p:nvPicPr>
        <p:blipFill>
          <a:blip r:embed="rId7"/>
          <a:stretch>
            <a:fillRect/>
          </a:stretch>
        </p:blipFill>
        <p:spPr>
          <a:xfrm>
            <a:off x="6053150" y="4223004"/>
            <a:ext cx="915988" cy="9159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aphicFrame>
        <p:nvGraphicFramePr>
          <p:cNvPr id="45" name="Google Shape;45;g1575ee5439e_0_32"/>
          <p:cNvGraphicFramePr/>
          <p:nvPr>
            <p:extLst>
              <p:ext uri="{D42A27DB-BD31-4B8C-83A1-F6EECF244321}">
                <p14:modId xmlns:p14="http://schemas.microsoft.com/office/powerpoint/2010/main" val="4196679835"/>
              </p:ext>
            </p:extLst>
          </p:nvPr>
        </p:nvGraphicFramePr>
        <p:xfrm>
          <a:off x="184993" y="117930"/>
          <a:ext cx="7191275" cy="10484927"/>
        </p:xfrm>
        <a:graphic>
          <a:graphicData uri="http://schemas.openxmlformats.org/drawingml/2006/table">
            <a:tbl>
              <a:tblPr firstRow="1" bandRow="1">
                <a:noFill/>
                <a:tableStyleId>{D02E848D-2E94-4068-B1E4-2EB17B365110}</a:tableStyleId>
              </a:tblPr>
              <a:tblGrid>
                <a:gridCol w="1137084">
                  <a:extLst>
                    <a:ext uri="{9D8B030D-6E8A-4147-A177-3AD203B41FA5}">
                      <a16:colId xmlns:a16="http://schemas.microsoft.com/office/drawing/2014/main" val="20000"/>
                    </a:ext>
                  </a:extLst>
                </a:gridCol>
                <a:gridCol w="6054191">
                  <a:extLst>
                    <a:ext uri="{9D8B030D-6E8A-4147-A177-3AD203B41FA5}">
                      <a16:colId xmlns:a16="http://schemas.microsoft.com/office/drawing/2014/main" val="20001"/>
                    </a:ext>
                  </a:extLst>
                </a:gridCol>
              </a:tblGrid>
              <a:tr h="7320560">
                <a:tc>
                  <a:txBody>
                    <a:bodyPr/>
                    <a:lstStyle/>
                    <a:p>
                      <a:pPr marL="0" marR="0" lvl="0" indent="0" algn="ctr" rtl="0">
                        <a:spcBef>
                          <a:spcPts val="0"/>
                        </a:spcBef>
                        <a:spcAft>
                          <a:spcPts val="0"/>
                        </a:spcAft>
                        <a:buNone/>
                      </a:pPr>
                      <a:r>
                        <a:rPr lang="en-US" sz="1600" b="1" u="none" strike="noStrike" cap="none" dirty="0">
                          <a:solidFill>
                            <a:schemeClr val="dk1"/>
                          </a:solidFill>
                          <a:latin typeface="Calibri" panose="020F0502020204030204" pitchFamily="34" charset="0"/>
                          <a:ea typeface="Arial"/>
                          <a:cs typeface="Calibri" panose="020F0502020204030204" pitchFamily="34" charset="0"/>
                          <a:sym typeface="Arial"/>
                        </a:rPr>
                        <a:t>Positions</a:t>
                      </a:r>
                      <a:endParaRPr sz="1600" u="none" dirty="0">
                        <a:latin typeface="Calibri" panose="020F0502020204030204" pitchFamily="34" charset="0"/>
                        <a:cs typeface="Calibri" panose="020F0502020204030204" pitchFamily="34" charset="0"/>
                      </a:endParaRPr>
                    </a:p>
                  </a:txBody>
                  <a:tcPr marL="0" marR="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SzPts val="1300"/>
                        <a:buNone/>
                      </a:pPr>
                      <a:r>
                        <a:rPr lang="en-US" sz="1200" dirty="0">
                          <a:solidFill>
                            <a:schemeClr val="dk1"/>
                          </a:solidFill>
                          <a:latin typeface="Calibri" panose="020F0502020204030204" pitchFamily="34" charset="0"/>
                          <a:ea typeface="Arial"/>
                          <a:cs typeface="Calibri" panose="020F0502020204030204" pitchFamily="34" charset="0"/>
                          <a:sym typeface="Arial"/>
                        </a:rPr>
                        <a:t>＜Work Location : Yokkaichi＞</a:t>
                      </a:r>
                      <a:endParaRPr sz="1200"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1. Process </a:t>
                      </a:r>
                      <a:r>
                        <a:rPr lang="en-US" sz="1200" b="1" u="none" dirty="0" err="1">
                          <a:solidFill>
                            <a:schemeClr val="dk1"/>
                          </a:solidFill>
                          <a:latin typeface="Calibri" panose="020F0502020204030204" pitchFamily="34" charset="0"/>
                          <a:ea typeface="Arial"/>
                          <a:cs typeface="Calibri" panose="020F0502020204030204" pitchFamily="34" charset="0"/>
                          <a:sym typeface="Arial"/>
                        </a:rPr>
                        <a:t>Engineer_R&amp;D</a:t>
                      </a:r>
                      <a:r>
                        <a:rPr lang="en-US" sz="1200" b="1" u="none" dirty="0">
                          <a:solidFill>
                            <a:schemeClr val="dk1"/>
                          </a:solidFill>
                          <a:latin typeface="Calibri" panose="020F0502020204030204" pitchFamily="34" charset="0"/>
                          <a:ea typeface="Arial"/>
                          <a:cs typeface="Calibri" panose="020F0502020204030204" pitchFamily="34" charset="0"/>
                          <a:sym typeface="Arial"/>
                        </a:rPr>
                        <a:t>/Mass Production</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Involved in mass production are responsible for improving productivity by managing the memory manufacturing process and analyzing data.</a:t>
                      </a:r>
                      <a:endParaRPr sz="1200" b="0"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2.</a:t>
                      </a:r>
                      <a:r>
                        <a:rPr lang="ja-JP" altLang="en-US" sz="1200" b="1" u="none" dirty="0">
                          <a:solidFill>
                            <a:schemeClr val="dk1"/>
                          </a:solidFill>
                          <a:latin typeface="Calibri" panose="020F0502020204030204" pitchFamily="34" charset="0"/>
                          <a:ea typeface="Arial"/>
                          <a:cs typeface="Calibri" panose="020F0502020204030204" pitchFamily="34" charset="0"/>
                          <a:sym typeface="Arial"/>
                        </a:rPr>
                        <a:t> </a:t>
                      </a:r>
                      <a:r>
                        <a:rPr lang="en-US" sz="1200" b="1" u="none" dirty="0">
                          <a:solidFill>
                            <a:schemeClr val="dk1"/>
                          </a:solidFill>
                          <a:latin typeface="Calibri" panose="020F0502020204030204" pitchFamily="34" charset="0"/>
                          <a:ea typeface="Arial"/>
                          <a:cs typeface="Calibri" panose="020F0502020204030204" pitchFamily="34" charset="0"/>
                          <a:sym typeface="Arial"/>
                        </a:rPr>
                        <a:t>Process Integration </a:t>
                      </a:r>
                      <a:r>
                        <a:rPr lang="en-US" sz="1200" b="1" u="none" dirty="0" err="1">
                          <a:solidFill>
                            <a:schemeClr val="dk1"/>
                          </a:solidFill>
                          <a:latin typeface="Calibri" panose="020F0502020204030204" pitchFamily="34" charset="0"/>
                          <a:ea typeface="Arial"/>
                          <a:cs typeface="Calibri" panose="020F0502020204030204" pitchFamily="34" charset="0"/>
                          <a:sym typeface="Arial"/>
                        </a:rPr>
                        <a:t>Engineer_R&amp;D（CMOS</a:t>
                      </a:r>
                      <a:r>
                        <a:rPr lang="en-US" sz="1200" b="1" u="none" dirty="0">
                          <a:solidFill>
                            <a:schemeClr val="dk1"/>
                          </a:solidFill>
                          <a:latin typeface="Calibri" panose="020F0502020204030204" pitchFamily="34" charset="0"/>
                          <a:ea typeface="Arial"/>
                          <a:cs typeface="Calibri" panose="020F0502020204030204" pitchFamily="34" charset="0"/>
                          <a:sym typeface="Arial"/>
                        </a:rPr>
                        <a:t>/CELL Device Engineer）</a:t>
                      </a: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Development department troubleshooting. It deals with things in the development stage that are not available in the world, so there are many troubles. We analyze the cause of the trouble and improve the process.</a:t>
                      </a: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3.</a:t>
                      </a:r>
                      <a:r>
                        <a:rPr lang="ja-JP" altLang="en-US" sz="1200" b="1" u="none" dirty="0">
                          <a:solidFill>
                            <a:schemeClr val="dk1"/>
                          </a:solidFill>
                          <a:latin typeface="Calibri" panose="020F0502020204030204" pitchFamily="34" charset="0"/>
                          <a:ea typeface="Arial"/>
                          <a:cs typeface="Calibri" panose="020F0502020204030204" pitchFamily="34" charset="0"/>
                          <a:sym typeface="Arial"/>
                        </a:rPr>
                        <a:t> </a:t>
                      </a:r>
                      <a:r>
                        <a:rPr lang="en-US" sz="1200" b="1" u="none" dirty="0">
                          <a:solidFill>
                            <a:schemeClr val="dk1"/>
                          </a:solidFill>
                          <a:latin typeface="Calibri" panose="020F0502020204030204" pitchFamily="34" charset="0"/>
                          <a:ea typeface="Arial"/>
                          <a:cs typeface="Calibri" panose="020F0502020204030204" pitchFamily="34" charset="0"/>
                          <a:sym typeface="Arial"/>
                        </a:rPr>
                        <a:t>Process Integration Engineer (Mass Production)　</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Responsible for such segmented tasks as controlling the number of products manufactured, coordinating with the post-process of assembling products overseas, and evaluating the reliability of memory and whether it meets the needs of users.</a:t>
                      </a: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4.</a:t>
                      </a:r>
                      <a:r>
                        <a:rPr lang="ja-JP" altLang="en-US" sz="1200" b="1" u="none" dirty="0">
                          <a:solidFill>
                            <a:schemeClr val="dk1"/>
                          </a:solidFill>
                          <a:latin typeface="Calibri" panose="020F0502020204030204" pitchFamily="34" charset="0"/>
                          <a:ea typeface="Arial"/>
                          <a:cs typeface="Calibri" panose="020F0502020204030204" pitchFamily="34" charset="0"/>
                          <a:sym typeface="Arial"/>
                        </a:rPr>
                        <a:t> </a:t>
                      </a:r>
                      <a:r>
                        <a:rPr lang="en-US" sz="1200" b="1" u="none" dirty="0">
                          <a:solidFill>
                            <a:schemeClr val="dk1"/>
                          </a:solidFill>
                          <a:latin typeface="Calibri" panose="020F0502020204030204" pitchFamily="34" charset="0"/>
                          <a:ea typeface="Arial"/>
                          <a:cs typeface="Calibri" panose="020F0502020204030204" pitchFamily="34" charset="0"/>
                          <a:sym typeface="Arial"/>
                        </a:rPr>
                        <a:t>Product Engineer　</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It is related to product quality control. In order to reduce the memory defect rate, we analyze data and devise improvement measures, and manage the schedule of the shipping process in cooperation with other offices.</a:t>
                      </a: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5.</a:t>
                      </a:r>
                      <a:r>
                        <a:rPr lang="ja-JP" altLang="en-US" sz="1200" b="1" u="none" dirty="0">
                          <a:solidFill>
                            <a:schemeClr val="dk1"/>
                          </a:solidFill>
                          <a:latin typeface="Calibri" panose="020F0502020204030204" pitchFamily="34" charset="0"/>
                          <a:ea typeface="Arial"/>
                          <a:cs typeface="Calibri" panose="020F0502020204030204" pitchFamily="34" charset="0"/>
                          <a:sym typeface="Arial"/>
                        </a:rPr>
                        <a:t> </a:t>
                      </a:r>
                      <a:r>
                        <a:rPr lang="en-US" sz="1200" b="1" u="none" dirty="0" err="1">
                          <a:solidFill>
                            <a:schemeClr val="dk1"/>
                          </a:solidFill>
                          <a:latin typeface="Calibri" panose="020F0502020204030204" pitchFamily="34" charset="0"/>
                          <a:ea typeface="Arial"/>
                          <a:cs typeface="Calibri" panose="020F0502020204030204" pitchFamily="34" charset="0"/>
                          <a:sym typeface="Arial"/>
                        </a:rPr>
                        <a:t>iQC</a:t>
                      </a:r>
                      <a:r>
                        <a:rPr lang="en-US" sz="1200" b="1" u="none" dirty="0">
                          <a:solidFill>
                            <a:schemeClr val="dk1"/>
                          </a:solidFill>
                          <a:latin typeface="Calibri" panose="020F0502020204030204" pitchFamily="34" charset="0"/>
                          <a:ea typeface="Arial"/>
                          <a:cs typeface="Calibri" panose="020F0502020204030204" pitchFamily="34" charset="0"/>
                          <a:sym typeface="Arial"/>
                        </a:rPr>
                        <a:t> Engineer　</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Monitoring quality and reliability indicators at mass production plants, and investigate and evaluate any changes.</a:t>
                      </a: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6. Failure Analysis Engineer</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The factory produces a large amount of memory every day, but since a certain number of defective products inevitably appear, identify the cause of the defect and improve it.</a:t>
                      </a:r>
                      <a:endParaRPr lang="en-US"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7.</a:t>
                      </a:r>
                      <a:r>
                        <a:rPr lang="ja-JP" altLang="en-US" sz="1200" b="1" u="none" dirty="0">
                          <a:solidFill>
                            <a:schemeClr val="dk1"/>
                          </a:solidFill>
                          <a:latin typeface="Calibri" panose="020F0502020204030204" pitchFamily="34" charset="0"/>
                          <a:ea typeface="Arial"/>
                          <a:cs typeface="Calibri" panose="020F0502020204030204" pitchFamily="34" charset="0"/>
                          <a:sym typeface="Arial"/>
                        </a:rPr>
                        <a:t> </a:t>
                      </a:r>
                      <a:r>
                        <a:rPr lang="en-US" sz="1200" b="1" u="none" dirty="0">
                          <a:solidFill>
                            <a:schemeClr val="dk1"/>
                          </a:solidFill>
                          <a:latin typeface="Calibri" panose="020F0502020204030204" pitchFamily="34" charset="0"/>
                          <a:ea typeface="Arial"/>
                          <a:cs typeface="Calibri" panose="020F0502020204030204" pitchFamily="34" charset="0"/>
                          <a:sym typeface="Arial"/>
                        </a:rPr>
                        <a:t>Data Scientist</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Selecting the statistical analysis method to use for the data accumulated in the memory manufacturing process, propose measures to improve the yield, and improve the quality of products.</a:t>
                      </a: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8. Test Engineer</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Conducting shipmen inspection for each product, and our main job is to develop a test program for that purpose.</a:t>
                      </a:r>
                      <a:endParaRPr sz="1200"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endParaRPr lang="en-US" sz="1200"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u="none" dirty="0">
                          <a:solidFill>
                            <a:schemeClr val="dk1"/>
                          </a:solidFill>
                          <a:latin typeface="Calibri" panose="020F0502020204030204" pitchFamily="34" charset="0"/>
                          <a:ea typeface="Arial"/>
                          <a:cs typeface="Calibri" panose="020F0502020204030204" pitchFamily="34" charset="0"/>
                          <a:sym typeface="Arial"/>
                        </a:rPr>
                        <a:t>＜Work Location : </a:t>
                      </a:r>
                      <a:r>
                        <a:rPr lang="en-US" sz="1200" u="none" dirty="0" err="1">
                          <a:solidFill>
                            <a:schemeClr val="dk1"/>
                          </a:solidFill>
                          <a:latin typeface="Calibri" panose="020F0502020204030204" pitchFamily="34" charset="0"/>
                          <a:ea typeface="Arial"/>
                          <a:cs typeface="Calibri" panose="020F0502020204030204" pitchFamily="34" charset="0"/>
                          <a:sym typeface="Arial"/>
                        </a:rPr>
                        <a:t>Ofuna</a:t>
                      </a:r>
                      <a:r>
                        <a:rPr lang="en-US" sz="1200" u="none" dirty="0">
                          <a:solidFill>
                            <a:schemeClr val="dk1"/>
                          </a:solidFill>
                          <a:latin typeface="Calibri" panose="020F0502020204030204" pitchFamily="34" charset="0"/>
                          <a:ea typeface="Arial"/>
                          <a:cs typeface="Calibri" panose="020F0502020204030204" pitchFamily="34" charset="0"/>
                          <a:sym typeface="Arial"/>
                        </a:rPr>
                        <a:t>＞</a:t>
                      </a:r>
                      <a:endParaRPr sz="1200"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1" u="none" dirty="0">
                          <a:solidFill>
                            <a:schemeClr val="dk1"/>
                          </a:solidFill>
                          <a:latin typeface="Calibri" panose="020F0502020204030204" pitchFamily="34" charset="0"/>
                          <a:ea typeface="Arial"/>
                          <a:cs typeface="Calibri" panose="020F0502020204030204" pitchFamily="34" charset="0"/>
                          <a:sym typeface="Arial"/>
                        </a:rPr>
                        <a:t>9.</a:t>
                      </a:r>
                      <a:r>
                        <a:rPr lang="ja-JP" altLang="en-US" sz="1200" b="1" u="none" dirty="0">
                          <a:solidFill>
                            <a:schemeClr val="dk1"/>
                          </a:solidFill>
                          <a:latin typeface="Calibri" panose="020F0502020204030204" pitchFamily="34" charset="0"/>
                          <a:ea typeface="Arial"/>
                          <a:cs typeface="Calibri" panose="020F0502020204030204" pitchFamily="34" charset="0"/>
                          <a:sym typeface="Arial"/>
                        </a:rPr>
                        <a:t> </a:t>
                      </a:r>
                      <a:r>
                        <a:rPr lang="en-US" sz="1200" b="1" u="none" dirty="0">
                          <a:solidFill>
                            <a:schemeClr val="dk1"/>
                          </a:solidFill>
                          <a:latin typeface="Calibri" panose="020F0502020204030204" pitchFamily="34" charset="0"/>
                          <a:ea typeface="Arial"/>
                          <a:cs typeface="Calibri" panose="020F0502020204030204" pitchFamily="34" charset="0"/>
                          <a:sym typeface="Arial"/>
                        </a:rPr>
                        <a:t>Device Engineer　</a:t>
                      </a:r>
                      <a:endParaRPr sz="1200" b="1" u="none"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0"/>
                        </a:spcBef>
                        <a:spcAft>
                          <a:spcPts val="0"/>
                        </a:spcAft>
                        <a:buSzPts val="1300"/>
                        <a:buNone/>
                      </a:pPr>
                      <a:r>
                        <a:rPr lang="en-US" sz="1200" b="0" u="none" dirty="0">
                          <a:solidFill>
                            <a:schemeClr val="dk1"/>
                          </a:solidFill>
                          <a:latin typeface="Calibri" panose="020F0502020204030204" pitchFamily="34" charset="0"/>
                          <a:ea typeface="Arial"/>
                          <a:cs typeface="Calibri" panose="020F0502020204030204" pitchFamily="34" charset="0"/>
                          <a:sym typeface="Arial"/>
                        </a:rPr>
                        <a:t> Developing technologies for memory cells and peripheral ci</a:t>
                      </a:r>
                      <a:r>
                        <a:rPr lang="en-US" sz="1200" b="0" dirty="0">
                          <a:solidFill>
                            <a:schemeClr val="dk1"/>
                          </a:solidFill>
                          <a:latin typeface="Calibri" panose="020F0502020204030204" pitchFamily="34" charset="0"/>
                          <a:ea typeface="Arial"/>
                          <a:cs typeface="Calibri" panose="020F0502020204030204" pitchFamily="34" charset="0"/>
                          <a:sym typeface="Arial"/>
                        </a:rPr>
                        <a:t>rcuits.</a:t>
                      </a:r>
                    </a:p>
                    <a:p>
                      <a:pPr marL="0" lvl="0" indent="0" algn="l" rtl="0">
                        <a:lnSpc>
                          <a:spcPct val="115000"/>
                        </a:lnSpc>
                        <a:spcBef>
                          <a:spcPts val="0"/>
                        </a:spcBef>
                        <a:spcAft>
                          <a:spcPts val="0"/>
                        </a:spcAft>
                        <a:buSzPts val="1300"/>
                        <a:buNone/>
                      </a:pPr>
                      <a:r>
                        <a:rPr lang="en-US" sz="1200" b="1" dirty="0">
                          <a:solidFill>
                            <a:schemeClr val="dk1"/>
                          </a:solidFill>
                          <a:latin typeface="Calibri" panose="020F0502020204030204" pitchFamily="34" charset="0"/>
                          <a:ea typeface="Arial"/>
                          <a:cs typeface="Calibri" panose="020F0502020204030204" pitchFamily="34" charset="0"/>
                          <a:sym typeface="Arial"/>
                        </a:rPr>
                        <a:t>10. </a:t>
                      </a:r>
                      <a:r>
                        <a:rPr lang="en-US" altLang="ja-JP" sz="1200" b="1" dirty="0">
                          <a:solidFill>
                            <a:schemeClr val="dk1"/>
                          </a:solidFill>
                          <a:latin typeface="Calibri" panose="020F0502020204030204" pitchFamily="34" charset="0"/>
                          <a:ea typeface="Arial"/>
                          <a:cs typeface="Calibri" panose="020F0502020204030204" pitchFamily="34" charset="0"/>
                          <a:sym typeface="Arial"/>
                        </a:rPr>
                        <a:t>Design Engineer</a:t>
                      </a:r>
                    </a:p>
                    <a:p>
                      <a:pPr marL="0" lvl="0" indent="0" algn="l" rtl="0">
                        <a:lnSpc>
                          <a:spcPct val="115000"/>
                        </a:lnSpc>
                        <a:spcBef>
                          <a:spcPts val="0"/>
                        </a:spcBef>
                        <a:spcAft>
                          <a:spcPts val="0"/>
                        </a:spcAft>
                        <a:buSzPts val="1300"/>
                        <a:buNone/>
                      </a:pPr>
                      <a:r>
                        <a:rPr lang="en-US" sz="1200" b="0" dirty="0">
                          <a:solidFill>
                            <a:schemeClr val="dk1"/>
                          </a:solidFill>
                          <a:latin typeface="Calibri" panose="020F0502020204030204" pitchFamily="34" charset="0"/>
                          <a:ea typeface="Arial"/>
                          <a:cs typeface="Calibri" panose="020F0502020204030204" pitchFamily="34" charset="0"/>
                          <a:sym typeface="Arial"/>
                        </a:rPr>
                        <a:t> Creating circuits to achieve the new functions and performance required of memory.</a:t>
                      </a:r>
                      <a:endParaRPr sz="1200" b="0" dirty="0">
                        <a:solidFill>
                          <a:schemeClr val="dk1"/>
                        </a:solidFill>
                        <a:latin typeface="Calibri" panose="020F0502020204030204" pitchFamily="34" charset="0"/>
                        <a:ea typeface="Arial"/>
                        <a:cs typeface="Calibri" panose="020F0502020204030204" pitchFamily="34" charset="0"/>
                        <a:sym typeface="Arial"/>
                      </a:endParaRPr>
                    </a:p>
                  </a:txBody>
                  <a:tcPr marL="72000" marR="72000" marT="35075" marB="3507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00819">
                <a:tc>
                  <a:txBody>
                    <a:bodyPr/>
                    <a:lstStyle/>
                    <a:p>
                      <a:pPr marL="0" marR="0" lvl="0" indent="0" algn="ctr" rtl="0">
                        <a:spcBef>
                          <a:spcPts val="0"/>
                        </a:spcBef>
                        <a:spcAft>
                          <a:spcPts val="0"/>
                        </a:spcAft>
                        <a:buNone/>
                      </a:pPr>
                      <a:r>
                        <a:rPr lang="en-US" sz="1600" b="1" u="none" dirty="0">
                          <a:latin typeface="Calibri" panose="020F0502020204030204" pitchFamily="34" charset="0"/>
                          <a:cs typeface="Calibri" panose="020F0502020204030204" pitchFamily="34" charset="0"/>
                        </a:rPr>
                        <a:t>Require-</a:t>
                      </a:r>
                    </a:p>
                    <a:p>
                      <a:pPr marL="0" marR="0" lvl="0" indent="0" algn="ctr" rtl="0">
                        <a:spcBef>
                          <a:spcPts val="0"/>
                        </a:spcBef>
                        <a:spcAft>
                          <a:spcPts val="0"/>
                        </a:spcAft>
                        <a:buNone/>
                      </a:pPr>
                      <a:r>
                        <a:rPr lang="en-US" sz="1600" b="1" u="none" dirty="0" err="1">
                          <a:latin typeface="Calibri" panose="020F0502020204030204" pitchFamily="34" charset="0"/>
                          <a:cs typeface="Calibri" panose="020F0502020204030204" pitchFamily="34" charset="0"/>
                        </a:rPr>
                        <a:t>ments</a:t>
                      </a:r>
                      <a:endParaRPr sz="1600" b="1" u="none" dirty="0">
                        <a:latin typeface="Calibri" panose="020F0502020204030204" pitchFamily="34" charset="0"/>
                        <a:cs typeface="Calibri" panose="020F0502020204030204" pitchFamily="34" charset="0"/>
                      </a:endParaRPr>
                    </a:p>
                  </a:txBody>
                  <a:tcPr marL="0" marR="0" marT="0" marB="0" anchor="ctr">
                    <a:lnL w="9525" cap="flat" cmpd="sng">
                      <a:solidFill>
                        <a:srgbClr val="7F7F7F"/>
                      </a:solidFill>
                      <a:prstDash val="solid"/>
                      <a:round/>
                      <a:headEnd type="none" w="sm" len="sm"/>
                      <a:tailEnd type="none" w="sm" len="sm"/>
                    </a:lnL>
                    <a:lnR w="9525" cap="flat" cmpd="sng" algn="ctr">
                      <a:solidFill>
                        <a:srgbClr val="7F7F7F"/>
                      </a:solidFill>
                      <a:prstDash val="solid"/>
                      <a:round/>
                      <a:headEnd type="none" w="sm" len="sm"/>
                      <a:tailEnd type="none" w="sm" len="sm"/>
                    </a:lnR>
                    <a:lnT w="9525" cap="flat" cmpd="sng" algn="ctr">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SzPts val="1300"/>
                        <a:buNone/>
                      </a:pPr>
                      <a:r>
                        <a:rPr lang="en-US" sz="1200" b="1" dirty="0">
                          <a:solidFill>
                            <a:schemeClr val="dk1"/>
                          </a:solidFill>
                          <a:latin typeface="Calibri" panose="020F0502020204030204" pitchFamily="34" charset="0"/>
                          <a:ea typeface="Arial"/>
                          <a:cs typeface="Calibri" panose="020F0502020204030204" pitchFamily="34" charset="0"/>
                          <a:sym typeface="Arial"/>
                        </a:rPr>
                        <a:t>Position # 1-8 (</a:t>
                      </a:r>
                      <a:r>
                        <a:rPr lang="en-US" altLang="ja-JP" sz="1200" b="1" dirty="0">
                          <a:solidFill>
                            <a:schemeClr val="dk1"/>
                          </a:solidFill>
                          <a:latin typeface="Calibri" panose="020F0502020204030204" pitchFamily="34" charset="0"/>
                          <a:ea typeface="Arial"/>
                          <a:cs typeface="Calibri" panose="020F0502020204030204" pitchFamily="34" charset="0"/>
                          <a:sym typeface="Arial"/>
                        </a:rPr>
                        <a:t>Work Location : Yokkaichi</a:t>
                      </a:r>
                      <a:r>
                        <a:rPr lang="en-US" sz="1200" b="1" dirty="0">
                          <a:solidFill>
                            <a:schemeClr val="dk1"/>
                          </a:solidFill>
                          <a:latin typeface="Calibri" panose="020F0502020204030204" pitchFamily="34" charset="0"/>
                          <a:ea typeface="Arial"/>
                          <a:cs typeface="Calibri" panose="020F0502020204030204" pitchFamily="34" charset="0"/>
                          <a:sym typeface="Arial"/>
                        </a:rPr>
                        <a:t>)</a:t>
                      </a:r>
                    </a:p>
                    <a:p>
                      <a:pPr marL="0" lvl="0" indent="0" algn="l" rtl="0">
                        <a:lnSpc>
                          <a:spcPct val="115000"/>
                        </a:lnSpc>
                        <a:spcBef>
                          <a:spcPts val="0"/>
                        </a:spcBef>
                        <a:spcAft>
                          <a:spcPts val="0"/>
                        </a:spcAft>
                        <a:buSzPts val="1300"/>
                        <a:buNone/>
                      </a:pPr>
                      <a:r>
                        <a:rPr lang="en-US" sz="1200" b="1" dirty="0">
                          <a:solidFill>
                            <a:schemeClr val="dk1"/>
                          </a:solidFill>
                          <a:latin typeface="Calibri" panose="020F0502020204030204" pitchFamily="34" charset="0"/>
                          <a:ea typeface="Arial"/>
                          <a:cs typeface="Calibri" panose="020F0502020204030204" pitchFamily="34" charset="0"/>
                          <a:sym typeface="Arial"/>
                        </a:rPr>
                        <a:t> Major</a:t>
                      </a:r>
                      <a:r>
                        <a:rPr lang="en-US" sz="1200" b="0" dirty="0">
                          <a:solidFill>
                            <a:schemeClr val="dk1"/>
                          </a:solidFill>
                          <a:latin typeface="Calibri" panose="020F0502020204030204" pitchFamily="34" charset="0"/>
                          <a:ea typeface="Arial"/>
                          <a:cs typeface="Calibri" panose="020F0502020204030204" pitchFamily="34" charset="0"/>
                          <a:sym typeface="Arial"/>
                        </a:rPr>
                        <a:t>: ALL Engineering | </a:t>
                      </a:r>
                      <a:r>
                        <a:rPr lang="en-US" sz="1200" b="1" dirty="0">
                          <a:solidFill>
                            <a:schemeClr val="dk1"/>
                          </a:solidFill>
                          <a:latin typeface="Calibri" panose="020F0502020204030204" pitchFamily="34" charset="0"/>
                          <a:ea typeface="Arial"/>
                          <a:cs typeface="Calibri" panose="020F0502020204030204" pitchFamily="34" charset="0"/>
                          <a:sym typeface="Arial"/>
                        </a:rPr>
                        <a:t>Degree: </a:t>
                      </a:r>
                      <a:r>
                        <a:rPr lang="en-US" sz="1200" b="0" dirty="0">
                          <a:solidFill>
                            <a:schemeClr val="dk1"/>
                          </a:solidFill>
                          <a:latin typeface="Calibri" panose="020F0502020204030204" pitchFamily="34" charset="0"/>
                          <a:ea typeface="Arial"/>
                          <a:cs typeface="Calibri" panose="020F0502020204030204" pitchFamily="34" charset="0"/>
                          <a:sym typeface="Arial"/>
                        </a:rPr>
                        <a:t>Bachelor Above | </a:t>
                      </a:r>
                      <a:r>
                        <a:rPr lang="en-US" sz="1200" b="1" dirty="0">
                          <a:solidFill>
                            <a:schemeClr val="dk1"/>
                          </a:solidFill>
                          <a:latin typeface="Calibri" panose="020F0502020204030204" pitchFamily="34" charset="0"/>
                          <a:ea typeface="Arial"/>
                          <a:cs typeface="Calibri" panose="020F0502020204030204" pitchFamily="34" charset="0"/>
                          <a:sym typeface="Arial"/>
                        </a:rPr>
                        <a:t>Language: </a:t>
                      </a:r>
                      <a:r>
                        <a:rPr lang="en-US" sz="1200" b="0" dirty="0">
                          <a:solidFill>
                            <a:schemeClr val="dk1"/>
                          </a:solidFill>
                          <a:latin typeface="Calibri" panose="020F0502020204030204" pitchFamily="34" charset="0"/>
                          <a:ea typeface="Arial"/>
                          <a:cs typeface="Calibri" panose="020F0502020204030204" pitchFamily="34" charset="0"/>
                          <a:sym typeface="Arial"/>
                        </a:rPr>
                        <a:t>Intermediate Level Japanese</a:t>
                      </a:r>
                    </a:p>
                    <a:p>
                      <a:pPr marL="0" lvl="0" indent="0" algn="l" rtl="0">
                        <a:lnSpc>
                          <a:spcPct val="115000"/>
                        </a:lnSpc>
                        <a:spcBef>
                          <a:spcPts val="0"/>
                        </a:spcBef>
                        <a:spcAft>
                          <a:spcPts val="0"/>
                        </a:spcAft>
                        <a:buSzPts val="1300"/>
                        <a:buNone/>
                      </a:pPr>
                      <a:endParaRPr lang="en-US" sz="1200" b="1"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lang="en-US" altLang="ja-JP" sz="1200" b="1" dirty="0">
                          <a:solidFill>
                            <a:schemeClr val="dk1"/>
                          </a:solidFill>
                          <a:latin typeface="Calibri" panose="020F0502020204030204" pitchFamily="34" charset="0"/>
                          <a:ea typeface="Arial"/>
                          <a:cs typeface="Calibri" panose="020F0502020204030204" pitchFamily="34" charset="0"/>
                          <a:sym typeface="Arial"/>
                        </a:rPr>
                        <a:t>Position # 9-10 (Work Location : </a:t>
                      </a:r>
                      <a:r>
                        <a:rPr lang="en-US" altLang="ja-JP" sz="1200" b="1" dirty="0" err="1">
                          <a:solidFill>
                            <a:schemeClr val="dk1"/>
                          </a:solidFill>
                          <a:latin typeface="Calibri" panose="020F0502020204030204" pitchFamily="34" charset="0"/>
                          <a:ea typeface="Arial"/>
                          <a:cs typeface="Calibri" panose="020F0502020204030204" pitchFamily="34" charset="0"/>
                          <a:sym typeface="Arial"/>
                        </a:rPr>
                        <a:t>Ofuna</a:t>
                      </a:r>
                      <a:r>
                        <a:rPr lang="en-US" altLang="ja-JP" sz="1200" b="1" dirty="0">
                          <a:solidFill>
                            <a:schemeClr val="dk1"/>
                          </a:solidFill>
                          <a:latin typeface="Calibri" panose="020F0502020204030204" pitchFamily="34" charset="0"/>
                          <a:ea typeface="Arial"/>
                          <a:cs typeface="Calibri" panose="020F0502020204030204" pitchFamily="34" charset="0"/>
                          <a:sym typeface="Arial"/>
                        </a:rPr>
                        <a:t>)</a:t>
                      </a:r>
                    </a:p>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lang="en-US" altLang="ja-JP" sz="1200" b="1" dirty="0">
                          <a:solidFill>
                            <a:schemeClr val="dk1"/>
                          </a:solidFill>
                          <a:latin typeface="Calibri" panose="020F0502020204030204" pitchFamily="34" charset="0"/>
                          <a:ea typeface="Arial"/>
                          <a:cs typeface="Calibri" panose="020F0502020204030204" pitchFamily="34" charset="0"/>
                          <a:sym typeface="Arial"/>
                        </a:rPr>
                        <a:t> Major</a:t>
                      </a:r>
                      <a:r>
                        <a:rPr lang="en-US" altLang="ja-JP" sz="1200" b="0" dirty="0">
                          <a:solidFill>
                            <a:schemeClr val="dk1"/>
                          </a:solidFill>
                          <a:latin typeface="Calibri" panose="020F0502020204030204" pitchFamily="34" charset="0"/>
                          <a:ea typeface="Arial"/>
                          <a:cs typeface="Calibri" panose="020F0502020204030204" pitchFamily="34" charset="0"/>
                          <a:sym typeface="Arial"/>
                        </a:rPr>
                        <a:t>:  Semiconductor related major (electrical engineering, chemistry , </a:t>
                      </a:r>
                      <a:r>
                        <a:rPr lang="en-US" altLang="ja-JP" sz="1200" b="0" dirty="0" err="1">
                          <a:solidFill>
                            <a:schemeClr val="dk1"/>
                          </a:solidFill>
                          <a:latin typeface="Calibri" panose="020F0502020204030204" pitchFamily="34" charset="0"/>
                          <a:ea typeface="Arial"/>
                          <a:cs typeface="Calibri" panose="020F0502020204030204" pitchFamily="34" charset="0"/>
                          <a:sym typeface="Arial"/>
                        </a:rPr>
                        <a:t>etc</a:t>
                      </a:r>
                      <a:r>
                        <a:rPr lang="en-US" altLang="ja-JP" sz="1200" b="0" dirty="0">
                          <a:solidFill>
                            <a:schemeClr val="dk1"/>
                          </a:solidFill>
                          <a:latin typeface="Calibri" panose="020F0502020204030204" pitchFamily="34" charset="0"/>
                          <a:ea typeface="Arial"/>
                          <a:cs typeface="Calibri" panose="020F0502020204030204" pitchFamily="34" charset="0"/>
                          <a:sym typeface="Arial"/>
                        </a:rPr>
                        <a:t>)</a:t>
                      </a:r>
                    </a:p>
                    <a:p>
                      <a:pPr marL="0" marR="0" lvl="0" indent="0" algn="l" defTabSz="914400" rtl="0" eaLnBrk="1" fontAlgn="auto" latinLnBrk="0" hangingPunct="1">
                        <a:lnSpc>
                          <a:spcPct val="115000"/>
                        </a:lnSpc>
                        <a:spcBef>
                          <a:spcPts val="0"/>
                        </a:spcBef>
                        <a:spcAft>
                          <a:spcPts val="0"/>
                        </a:spcAft>
                        <a:buClr>
                          <a:srgbClr val="000000"/>
                        </a:buClr>
                        <a:buSzPts val="1300"/>
                        <a:buFont typeface="Arial"/>
                        <a:buNone/>
                        <a:tabLst/>
                        <a:defRPr/>
                      </a:pPr>
                      <a:r>
                        <a:rPr lang="en-US" altLang="ja-JP" sz="1200" b="0" dirty="0">
                          <a:solidFill>
                            <a:schemeClr val="dk1"/>
                          </a:solidFill>
                          <a:latin typeface="Calibri" panose="020F0502020204030204" pitchFamily="34" charset="0"/>
                          <a:ea typeface="Arial"/>
                          <a:cs typeface="Calibri" panose="020F0502020204030204" pitchFamily="34" charset="0"/>
                          <a:sym typeface="Arial"/>
                        </a:rPr>
                        <a:t> </a:t>
                      </a:r>
                      <a:r>
                        <a:rPr lang="en-US" altLang="ja-JP" sz="1200" b="1" dirty="0">
                          <a:solidFill>
                            <a:schemeClr val="dk1"/>
                          </a:solidFill>
                          <a:latin typeface="Calibri" panose="020F0502020204030204" pitchFamily="34" charset="0"/>
                          <a:ea typeface="Arial"/>
                          <a:cs typeface="Calibri" panose="020F0502020204030204" pitchFamily="34" charset="0"/>
                          <a:sym typeface="Arial"/>
                        </a:rPr>
                        <a:t>Degree: </a:t>
                      </a:r>
                      <a:r>
                        <a:rPr lang="en-US" altLang="ja-JP" sz="1200" b="0" dirty="0">
                          <a:solidFill>
                            <a:schemeClr val="dk1"/>
                          </a:solidFill>
                          <a:latin typeface="Calibri" panose="020F0502020204030204" pitchFamily="34" charset="0"/>
                          <a:ea typeface="Arial"/>
                          <a:cs typeface="Calibri" panose="020F0502020204030204" pitchFamily="34" charset="0"/>
                          <a:sym typeface="Arial"/>
                        </a:rPr>
                        <a:t>Master Above | </a:t>
                      </a:r>
                      <a:r>
                        <a:rPr lang="en-US" altLang="ja-JP" sz="1200" b="1" dirty="0">
                          <a:solidFill>
                            <a:schemeClr val="dk1"/>
                          </a:solidFill>
                          <a:latin typeface="Calibri" panose="020F0502020204030204" pitchFamily="34" charset="0"/>
                          <a:ea typeface="Arial"/>
                          <a:cs typeface="Calibri" panose="020F0502020204030204" pitchFamily="34" charset="0"/>
                          <a:sym typeface="Arial"/>
                        </a:rPr>
                        <a:t>Language: </a:t>
                      </a:r>
                      <a:r>
                        <a:rPr lang="en-US" altLang="ja-JP" sz="1200" b="0" dirty="0">
                          <a:solidFill>
                            <a:schemeClr val="dk1"/>
                          </a:solidFill>
                          <a:latin typeface="Calibri" panose="020F0502020204030204" pitchFamily="34" charset="0"/>
                          <a:ea typeface="Arial"/>
                          <a:cs typeface="Calibri" panose="020F0502020204030204" pitchFamily="34" charset="0"/>
                          <a:sym typeface="Arial"/>
                        </a:rPr>
                        <a:t>English (Japanese NOT required)</a:t>
                      </a:r>
                      <a:endParaRPr lang="en-US" altLang="ja-JP" sz="1200" b="1" dirty="0">
                        <a:solidFill>
                          <a:schemeClr val="dk1"/>
                        </a:solidFill>
                        <a:latin typeface="Calibri" panose="020F0502020204030204" pitchFamily="34" charset="0"/>
                        <a:ea typeface="Arial"/>
                        <a:cs typeface="Calibri" panose="020F0502020204030204" pitchFamily="34" charset="0"/>
                        <a:sym typeface="Arial"/>
                      </a:endParaRPr>
                    </a:p>
                  </a:txBody>
                  <a:tcPr marL="72000" marR="72000" marT="35075" marB="35075" anchor="ctr">
                    <a:lnL w="9525" cap="flat" cmpd="sng" algn="ctr">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lgn="ctr">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extLst>
                  <a:ext uri="{0D108BD9-81ED-4DB2-BD59-A6C34878D82A}">
                    <a16:rowId xmlns:a16="http://schemas.microsoft.com/office/drawing/2014/main" val="3838886530"/>
                  </a:ext>
                </a:extLst>
              </a:tr>
              <a:tr h="1746473">
                <a:tc>
                  <a:txBody>
                    <a:bodyPr/>
                    <a:lstStyle/>
                    <a:p>
                      <a:pPr marL="0" lvl="0" indent="0" algn="ctr" rtl="0">
                        <a:spcBef>
                          <a:spcPts val="0"/>
                        </a:spcBef>
                        <a:spcAft>
                          <a:spcPts val="0"/>
                        </a:spcAft>
                        <a:buClr>
                          <a:schemeClr val="dk1"/>
                        </a:buClr>
                        <a:buSzPts val="1600"/>
                        <a:buFont typeface="Calibri"/>
                        <a:buNone/>
                      </a:pPr>
                      <a:r>
                        <a:rPr lang="en-US" sz="1600" b="1" u="none" dirty="0">
                          <a:latin typeface="Calibri" panose="020F0502020204030204" pitchFamily="34" charset="0"/>
                          <a:cs typeface="Calibri" panose="020F0502020204030204" pitchFamily="34" charset="0"/>
                        </a:rPr>
                        <a:t>Salary </a:t>
                      </a:r>
                      <a:endParaRPr sz="1600" u="none" dirty="0">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600"/>
                        <a:buFont typeface="Calibri"/>
                        <a:buNone/>
                      </a:pPr>
                      <a:r>
                        <a:rPr lang="en-US" sz="1600" b="1" u="none" dirty="0">
                          <a:latin typeface="Calibri" panose="020F0502020204030204" pitchFamily="34" charset="0"/>
                          <a:cs typeface="Calibri" panose="020F0502020204030204" pitchFamily="34" charset="0"/>
                        </a:rPr>
                        <a:t>and </a:t>
                      </a:r>
                      <a:endParaRPr sz="1600" u="none" dirty="0">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chemeClr val="dk1"/>
                        </a:buClr>
                        <a:buSzPts val="1600"/>
                        <a:buFont typeface="Calibri"/>
                        <a:buNone/>
                      </a:pPr>
                      <a:r>
                        <a:rPr lang="en-US" sz="1600" b="1" u="none" dirty="0">
                          <a:latin typeface="Calibri" panose="020F0502020204030204" pitchFamily="34" charset="0"/>
                          <a:cs typeface="Calibri" panose="020F0502020204030204" pitchFamily="34" charset="0"/>
                        </a:rPr>
                        <a:t>Benefit</a:t>
                      </a:r>
                      <a:endParaRPr sz="1600" b="1" u="none" dirty="0">
                        <a:latin typeface="Calibri" panose="020F0502020204030204" pitchFamily="34" charset="0"/>
                        <a:ea typeface="Arial"/>
                        <a:cs typeface="Calibri" panose="020F0502020204030204" pitchFamily="34" charset="0"/>
                        <a:sym typeface="Arial"/>
                      </a:endParaRPr>
                    </a:p>
                  </a:txBody>
                  <a:tcPr marL="0" marR="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600"/>
                        <a:buFont typeface="Calibri"/>
                        <a:buNone/>
                      </a:pPr>
                      <a:r>
                        <a:rPr lang="en-US" sz="1200" b="1" dirty="0">
                          <a:latin typeface="Calibri" panose="020F0502020204030204" pitchFamily="34" charset="0"/>
                          <a:cs typeface="Calibri" panose="020F0502020204030204" pitchFamily="34" charset="0"/>
                        </a:rPr>
                        <a:t>[Estimated Annual Salary]</a:t>
                      </a:r>
                    </a:p>
                    <a:p>
                      <a:pPr marL="45720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Bachelor's degree　JP ¥ 4.7 million （JP ¥ 391,000/month）</a:t>
                      </a:r>
                    </a:p>
                    <a:p>
                      <a:pPr marL="45720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Master's degree　   JP ¥ 5.0 million （JP ¥ 416,000/month）</a:t>
                      </a:r>
                    </a:p>
                    <a:p>
                      <a:pPr marL="457200" lvl="0" indent="0" algn="l"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Doctor's degree        JP ¥ 5.7 million   (JP ¥ 475,000/month）</a:t>
                      </a:r>
                    </a:p>
                    <a:p>
                      <a:pPr marL="0" lvl="0" indent="0" algn="l" rtl="0">
                        <a:spcBef>
                          <a:spcPts val="0"/>
                        </a:spcBef>
                        <a:spcAft>
                          <a:spcPts val="0"/>
                        </a:spcAft>
                        <a:buClr>
                          <a:schemeClr val="dk1"/>
                        </a:buClr>
                        <a:buSzPts val="1600"/>
                        <a:buFont typeface="Calibri"/>
                        <a:buNone/>
                      </a:pPr>
                      <a:r>
                        <a:rPr lang="en-US" sz="1200" b="1" dirty="0">
                          <a:latin typeface="Calibri" panose="020F0502020204030204" pitchFamily="34" charset="0"/>
                          <a:cs typeface="Calibri" panose="020F0502020204030204" pitchFamily="34" charset="0"/>
                        </a:rPr>
                        <a:t>[Benefit]</a:t>
                      </a:r>
                      <a:endParaRPr lang="en-US" sz="1200" b="1"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r>
                        <a:rPr lang="en-US" sz="1200" dirty="0">
                          <a:latin typeface="Calibri" panose="020F0502020204030204" pitchFamily="34" charset="0"/>
                          <a:cs typeface="Calibri" panose="020F0502020204030204" pitchFamily="34" charset="0"/>
                        </a:rPr>
                        <a:t>Commuting allowance: 150,000 yen/month, Rent subsidy (3 years), Employees' Pension (Company: Individual = 65: 35), Health Insurance, Labor Insurance, Employee Discount System, Separate allowance for those who need to move upon joining the company, late-night pay, etc.</a:t>
                      </a:r>
                      <a:endParaRPr lang="en-US" sz="1200" u="sng" dirty="0">
                        <a:latin typeface="Calibri" panose="020F0502020204030204" pitchFamily="34" charset="0"/>
                        <a:ea typeface="Arial"/>
                        <a:cs typeface="Calibri" panose="020F0502020204030204" pitchFamily="34" charset="0"/>
                        <a:sym typeface="Arial"/>
                      </a:endParaRPr>
                    </a:p>
                  </a:txBody>
                  <a:tcPr marL="72000" marR="72000" marT="35075" marB="3507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5F5F5F"/>
      </a:lt2>
      <a:accent1>
        <a:srgbClr val="BF0000"/>
      </a:accent1>
      <a:accent2>
        <a:srgbClr val="F0D296"/>
      </a:accent2>
      <a:accent3>
        <a:srgbClr val="FFFFFF"/>
      </a:accent3>
      <a:accent4>
        <a:srgbClr val="000000"/>
      </a:accent4>
      <a:accent5>
        <a:srgbClr val="DCAAAA"/>
      </a:accent5>
      <a:accent6>
        <a:srgbClr val="D9BE87"/>
      </a:accent6>
      <a:hlink>
        <a:srgbClr val="00506E"/>
      </a:hlink>
      <a:folHlink>
        <a:srgbClr val="8296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803</Words>
  <Application>Microsoft Office PowerPoint</Application>
  <PresentationFormat>ユーザー設定</PresentationFormat>
  <Paragraphs>60</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Arial</vt:lpstr>
      <vt:lpstr>Calibri</vt:lpstr>
      <vt:lpstr>Times New Roman</vt:lpstr>
      <vt:lpstr>1_標準デザイン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堀内　公博</dc:creator>
  <cp:lastModifiedBy>待井 康太郎</cp:lastModifiedBy>
  <cp:revision>3</cp:revision>
  <dcterms:created xsi:type="dcterms:W3CDTF">2001-02-07T13:19:03Z</dcterms:created>
  <dcterms:modified xsi:type="dcterms:W3CDTF">2022-09-28T08:07:09Z</dcterms:modified>
</cp:coreProperties>
</file>